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3" r:id="rId6"/>
    <p:sldId id="257" r:id="rId7"/>
    <p:sldId id="274" r:id="rId8"/>
    <p:sldId id="275" r:id="rId9"/>
    <p:sldId id="258" r:id="rId10"/>
    <p:sldId id="260" r:id="rId11"/>
    <p:sldId id="261" r:id="rId12"/>
    <p:sldId id="259" r:id="rId13"/>
    <p:sldId id="271" r:id="rId14"/>
    <p:sldId id="265" r:id="rId15"/>
    <p:sldId id="276" r:id="rId16"/>
    <p:sldId id="277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436"/>
    <a:srgbClr val="C9B749"/>
    <a:srgbClr val="CDD83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3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3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9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1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8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B97D-A9AF-4928-AD00-F9695C40386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D5EC-55FC-4730-A10C-4910F709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olreferat.com/&#1052;&#1086;&#1079;&#1072;&#1080;&#1082;&#1072;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23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занятие</a:t>
            </a: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анималистическим  жанром в декоративно-прикладном творчестве</a:t>
            </a: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«МОЗАИКА ИЗ БИСЕРА»</a:t>
            </a:r>
          </a:p>
        </p:txBody>
      </p:sp>
      <p:sp>
        <p:nvSpPr>
          <p:cNvPr id="4" name="Shape 319"/>
          <p:cNvSpPr>
            <a:spLocks noGrp="1"/>
          </p:cNvSpPr>
          <p:nvPr>
            <p:ph type="subTitle" idx="1"/>
          </p:nvPr>
        </p:nvSpPr>
        <p:spPr>
          <a:xfrm>
            <a:off x="1524000" y="5148386"/>
            <a:ext cx="9144000" cy="127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algn="ctr">
              <a:defRPr sz="1800"/>
            </a:pP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Подготовила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педагог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дополнительного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1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39687" algn="ctr">
              <a:defRPr sz="1800"/>
            </a:pP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руководитель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творческой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мастерской</a:t>
            </a:r>
            <a:endParaRPr sz="1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39687" algn="ctr">
              <a:defRPr sz="1800"/>
            </a:pP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ручной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художественной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вышивки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бисероплетения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Фантазия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lvl="0" indent="39687" algn="ctr">
              <a:defRPr sz="1800"/>
            </a:pP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Синиченко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Тамара</a:t>
            </a:r>
            <a:r>
              <a:rPr sz="1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Дмитриевна</a:t>
            </a:r>
            <a:endParaRPr sz="1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11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975" y="814096"/>
            <a:ext cx="4010025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14" y="571500"/>
            <a:ext cx="4010025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7" y="0"/>
            <a:ext cx="1118967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sz="4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Позднеримские</a:t>
            </a:r>
            <a:r>
              <a:rPr lang="ru-RU" sz="4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-ранневизантийские мозаики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57" y="2549525"/>
            <a:ext cx="5715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434" y="1553591"/>
            <a:ext cx="2995023" cy="5069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383" y="1553591"/>
            <a:ext cx="3107262" cy="5140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388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Анималистическая сцена.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Даллас.Музей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искусства, Техас, США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37" y="1754430"/>
            <a:ext cx="6507675" cy="4880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275" y="21785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из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Пергамского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дворца,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ок.200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н.э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33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13665"/>
            <a:ext cx="7048500" cy="492696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оборудование.</a:t>
            </a:r>
            <a:b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понадобится бисер разных цветов, </a:t>
            </a:r>
            <a:br>
              <a:rPr lang="ru-RU" sz="3200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клей ПВА, зубочистки.</a:t>
            </a:r>
          </a:p>
        </p:txBody>
      </p:sp>
      <p:pic>
        <p:nvPicPr>
          <p:cNvPr id="3" name="Рисунок 2" descr="kle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9172">
            <a:off x="687761" y="2202483"/>
            <a:ext cx="1794519" cy="239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80" y="4183380"/>
            <a:ext cx="3148445" cy="2308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6848">
            <a:off x="9266903" y="3120249"/>
            <a:ext cx="2244626" cy="22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0989"/>
            <a:ext cx="10515600" cy="89630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682" y="416431"/>
            <a:ext cx="5090160" cy="381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1286830"/>
            <a:ext cx="4099560" cy="307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0" y="3036052"/>
            <a:ext cx="4570224" cy="342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32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99" y="365125"/>
            <a:ext cx="4024208" cy="301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944" y="3474720"/>
            <a:ext cx="4176607" cy="313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0" y="1463040"/>
            <a:ext cx="609599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63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29" y="2062639"/>
            <a:ext cx="5960109" cy="447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0" y="262890"/>
            <a:ext cx="5379720" cy="403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10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174825"/>
            <a:ext cx="4858381" cy="647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30611">
            <a:off x="654978" y="1957809"/>
            <a:ext cx="5004593" cy="375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66" y="217169"/>
            <a:ext cx="10515600" cy="86868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</a:p>
        </p:txBody>
      </p:sp>
    </p:spTree>
    <p:extLst>
      <p:ext uri="{BB962C8B-B14F-4D97-AF65-F5344CB8AC3E}">
        <p14:creationId xmlns:p14="http://schemas.microsoft.com/office/powerpoint/2010/main" val="85063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25406">
            <a:off x="7587317" y="1924220"/>
            <a:ext cx="4594185" cy="344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5148">
            <a:off x="204215" y="2076093"/>
            <a:ext cx="4461193" cy="334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0690" y="1417320"/>
            <a:ext cx="621792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8266" y="72706"/>
            <a:ext cx="5100974" cy="86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</a:p>
        </p:txBody>
      </p:sp>
    </p:spTree>
    <p:extLst>
      <p:ext uri="{BB962C8B-B14F-4D97-AF65-F5344CB8AC3E}">
        <p14:creationId xmlns:p14="http://schemas.microsoft.com/office/powerpoint/2010/main" val="166726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05574" y="1209036"/>
            <a:ext cx="5711474" cy="428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0" y="1234341"/>
            <a:ext cx="621792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99976" y="0"/>
            <a:ext cx="10515600" cy="86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</a:p>
        </p:txBody>
      </p:sp>
    </p:spTree>
    <p:extLst>
      <p:ext uri="{BB962C8B-B14F-4D97-AF65-F5344CB8AC3E}">
        <p14:creationId xmlns:p14="http://schemas.microsoft.com/office/powerpoint/2010/main" val="381347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самостоятельной работе в технике составления мозаичной композиции из цветного бисера</a:t>
            </a:r>
          </a:p>
        </p:txBody>
      </p:sp>
    </p:spTree>
    <p:extLst>
      <p:ext uri="{BB962C8B-B14F-4D97-AF65-F5344CB8AC3E}">
        <p14:creationId xmlns:p14="http://schemas.microsoft.com/office/powerpoint/2010/main" val="23897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420" y="1535342"/>
            <a:ext cx="5659356" cy="424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0200" y="1005839"/>
            <a:ext cx="621792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76400" y="-1"/>
            <a:ext cx="10515600" cy="86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  <a:endParaRPr lang="ru-RU" sz="3200" b="1" i="1" dirty="0">
              <a:solidFill>
                <a:srgbClr val="DCC4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5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85152" y="1709738"/>
            <a:ext cx="9574515" cy="392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 мозаики необычайно полезное занятие. Оно относится к разряду </a:t>
            </a:r>
            <a:r>
              <a:rPr lang="ru-RU" sz="2800" b="1" u="sng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 занятий</a:t>
            </a:r>
            <a:r>
              <a:rPr lang="ru-RU" sz="2800" b="1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очень важны для развития мелких тактильных мышц, особенно у детей младшего школьного возраста. Вместе с ними развивается мышление ребенка, стимулируются творчески способности и фантазия.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тоном, цветом </a:t>
            </a:r>
            <a:r>
              <a:rPr lang="ru-RU" sz="2800" b="1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интересна для юного художника, и техника мозаики подталкивает детей старшего возраста к осмысленному, продуманному отношению решению своих работ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91185" y="529097"/>
            <a:ext cx="7528880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DD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112267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973" y="244366"/>
            <a:ext cx="10515600" cy="58411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с анималистическим жанром в искусстве.</a:t>
            </a: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навыки создания цельной композиции, используя знания гармонии цветовых отношений.</a:t>
            </a: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чувство прекрасного, эстетический вкус; коллективизм и сотворчество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286694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20968"/>
            <a:ext cx="10515600" cy="70199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8950" y="822960"/>
            <a:ext cx="11021060" cy="54863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мы знаем о мозаике?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Знакомство с анималистическим жанром.</a:t>
            </a:r>
          </a:p>
          <a:p>
            <a:pPr marL="457200" indent="-457200">
              <a:buAutoNum type="arabicPeriod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Поэтапная практическая работа над мозаикой: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рисунка;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перевод рисунка на кальку;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перевод рисунка с кальки на ткань;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подбор цветовой гаммы бисера для данного рисунка;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нанесение клея на основу и приклеивание бисера.</a:t>
            </a:r>
          </a:p>
          <a:p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  Выставка работ </a:t>
            </a:r>
          </a:p>
        </p:txBody>
      </p:sp>
    </p:spTree>
    <p:extLst>
      <p:ext uri="{BB962C8B-B14F-4D97-AF65-F5344CB8AC3E}">
        <p14:creationId xmlns:p14="http://schemas.microsoft.com/office/powerpoint/2010/main" val="384115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168840" cy="922114"/>
          </a:xfrm>
        </p:spPr>
        <p:txBody>
          <a:bodyPr/>
          <a:lstStyle/>
          <a:p>
            <a:r>
              <a:rPr lang="ru-RU" b="1" dirty="0">
                <a:solidFill>
                  <a:srgbClr val="C9B7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Мозаике?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8770" y="2420888"/>
            <a:ext cx="9239190" cy="443711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изображение или орнамент выполненный из однородных частиц ; камень , смальта, керамическая плитка, стекло.</a:t>
            </a:r>
          </a:p>
          <a:p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существовала и в Древнем Египте, Древней Греции, Риме, Византии, средневековой Европе и на Востоке. </a:t>
            </a:r>
          </a:p>
          <a:p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набирается из кусочков простой геометрической или более сложной вырезанной по шаблонам форме, которые закрепляются в слое грунта (извести, цемента, мастики, воска).</a:t>
            </a:r>
          </a:p>
          <a:p>
            <a:endParaRPr lang="ru-RU" b="1" dirty="0">
              <a:solidFill>
                <a:srgbClr val="DCC4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ad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928" y="961296"/>
            <a:ext cx="2993122" cy="150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369953"/>
      </p:ext>
    </p:extLst>
  </p:cSld>
  <p:clrMapOvr>
    <a:masterClrMapping/>
  </p:clrMapOvr>
  <p:transition spd="slow" advTm="15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58599"/>
            <a:ext cx="10515600" cy="285273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(позднелатинская </a:t>
            </a: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mosaica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греческого  — муза) — изображение или узор, выполненные из цветных камней, смальты, цветных керамических плиток и т. д. -  особая отрасль живописи, преимуще­ственно монументальной и декоративной;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мозаика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употребляется и в прикладном искусстве.</a:t>
            </a:r>
          </a:p>
        </p:txBody>
      </p:sp>
    </p:spTree>
    <p:extLst>
      <p:ext uri="{BB962C8B-B14F-4D97-AF65-F5344CB8AC3E}">
        <p14:creationId xmlns:p14="http://schemas.microsoft.com/office/powerpoint/2010/main" val="381413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56872" cy="922114"/>
          </a:xfrm>
        </p:spPr>
        <p:txBody>
          <a:bodyPr/>
          <a:lstStyle/>
          <a:p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Мозаике?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358886"/>
            <a:ext cx="8109950" cy="208823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Древнейшие сохранившиеся мозаики орнаменты из разноцветных глиняных кружков (храмы </a:t>
            </a:r>
            <a:r>
              <a:rPr lang="ru-RU" b="1" dirty="0" err="1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Двуречья</a:t>
            </a:r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тыс. до н.э.).</a:t>
            </a:r>
          </a:p>
          <a:p>
            <a:endParaRPr lang="ru-RU" dirty="0"/>
          </a:p>
        </p:txBody>
      </p:sp>
      <p:pic>
        <p:nvPicPr>
          <p:cNvPr id="4" name="Рисунок 3" descr="idh_cyprus_kourion_gladiators_house_mos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" y="1014698"/>
            <a:ext cx="3044190" cy="240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19520" y="3147587"/>
            <a:ext cx="5909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Почитаема мозаика была и в Древней Руси. В Киеве до нашего времени сохранились мозаики тысячелетней давности.</a:t>
            </a:r>
          </a:p>
        </p:txBody>
      </p:sp>
      <p:pic>
        <p:nvPicPr>
          <p:cNvPr id="6" name="Рисунок 5" descr="orant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1" y="3313415"/>
            <a:ext cx="2889127" cy="272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19164" y="60683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CC436"/>
                </a:solidFill>
              </a:rPr>
              <a:t>Богоматерь </a:t>
            </a:r>
            <a:r>
              <a:rPr lang="ru-RU" sz="1200" b="1" dirty="0" err="1">
                <a:solidFill>
                  <a:srgbClr val="DCC436"/>
                </a:solidFill>
              </a:rPr>
              <a:t>Оранта</a:t>
            </a:r>
            <a:r>
              <a:rPr lang="ru-RU" sz="1200" b="1" dirty="0">
                <a:solidFill>
                  <a:srgbClr val="DCC436"/>
                </a:solidFill>
              </a:rPr>
              <a:t>. Мозаика Софийского собора в Киеве XI в</a:t>
            </a:r>
          </a:p>
        </p:txBody>
      </p:sp>
      <p:pic>
        <p:nvPicPr>
          <p:cNvPr id="8" name="Рисунок 7" descr="nisski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255" y="3147587"/>
            <a:ext cx="21449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74175" y="5215822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DCC436"/>
                </a:solidFill>
              </a:rPr>
              <a:t>Григорий </a:t>
            </a:r>
            <a:r>
              <a:rPr lang="ru-RU" sz="1100" b="1" dirty="0" err="1">
                <a:solidFill>
                  <a:srgbClr val="DCC436"/>
                </a:solidFill>
              </a:rPr>
              <a:t>Нисский</a:t>
            </a:r>
            <a:r>
              <a:rPr lang="ru-RU" sz="1100" b="1" dirty="0">
                <a:solidFill>
                  <a:srgbClr val="DCC436"/>
                </a:solidFill>
              </a:rPr>
              <a:t> из "Святительского чина". Мозаика нижней части абсиды Софийского собора в Киеве XI в.</a:t>
            </a:r>
          </a:p>
        </p:txBody>
      </p:sp>
    </p:spTree>
    <p:extLst>
      <p:ext uri="{BB962C8B-B14F-4D97-AF65-F5344CB8AC3E}">
        <p14:creationId xmlns:p14="http://schemas.microsoft.com/office/powerpoint/2010/main" val="836832154"/>
      </p:ext>
    </p:extLst>
  </p:cSld>
  <p:clrMapOvr>
    <a:masterClrMapping/>
  </p:clrMapOvr>
  <p:transition spd="slow" advTm="8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384864" cy="850106"/>
          </a:xfrm>
        </p:spPr>
        <p:txBody>
          <a:bodyPr/>
          <a:lstStyle/>
          <a:p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Мозаике?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4470" y="1106252"/>
            <a:ext cx="9014018" cy="2125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DCC436"/>
                </a:solidFill>
                <a:latin typeface="Times New Roman" panose="02020603050405020304" pitchFamily="18" charset="0"/>
                <a:cs typeface="Times New Roman" pitchFamily="18" charset="0"/>
              </a:rPr>
              <a:t>   В 1864 г. При Петербургской академии художеств было основано мозаичное отделение изготавливающего мозаики для Исаакиевского собора. В соборе можно увидеть 62 мозаики общей площадью более 600 кв. метров. </a:t>
            </a: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40" y="3387855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626" y="3231468"/>
            <a:ext cx="36908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52040" y="584213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CC436"/>
                </a:solidFill>
              </a:rPr>
              <a:t>Мозаика «Тайная вечеря» И.П.Кудрин, </a:t>
            </a:r>
            <a:r>
              <a:rPr lang="ru-RU" sz="1200" b="1" dirty="0" err="1">
                <a:solidFill>
                  <a:srgbClr val="DCC436"/>
                </a:solidFill>
              </a:rPr>
              <a:t>И.А.Лаверецкий</a:t>
            </a:r>
            <a:r>
              <a:rPr lang="ru-RU" sz="1200" b="1" dirty="0">
                <a:solidFill>
                  <a:srgbClr val="DCC436"/>
                </a:solidFill>
              </a:rPr>
              <a:t>, М.П.Муравьев, И.А.Пелевин и </a:t>
            </a:r>
            <a:r>
              <a:rPr lang="ru-RU" sz="1200" b="1" dirty="0" err="1">
                <a:solidFill>
                  <a:srgbClr val="DCC436"/>
                </a:solidFill>
              </a:rPr>
              <a:t>Н.Ю.Силиванович</a:t>
            </a:r>
            <a:endParaRPr lang="ru-RU" sz="1200" b="1" dirty="0">
              <a:solidFill>
                <a:srgbClr val="DCC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2570"/>
      </p:ext>
    </p:extLst>
  </p:cSld>
  <p:clrMapOvr>
    <a:masterClrMapping/>
  </p:clrMapOvr>
  <p:transition spd="slow" advTm="14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77" y="304800"/>
            <a:ext cx="109019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Анималистический жанр (от лат.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животное), вид изобразительного искусства, в котором ведущим мотивом является изображение животных. В живописи, скульптуре, декоративном искусстве и графике.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Анималистика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сочетает в себе естественнонаучные и художественные начала и развивает наблюдательность и любовь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809494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600</Words>
  <Application>Microsoft Office PowerPoint</Application>
  <PresentationFormat>Широкоэкранный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Учебное занятие  Знакомство с анималистическим  жанром в декоративно-прикладном творчестве «МОЗАИКА ИЗ БИСЕРА»</vt:lpstr>
      <vt:lpstr>Цель: научить самостоятельной работе в технике составления мозаичной композиции из цветного бисера</vt:lpstr>
      <vt:lpstr>Задачи: 1. Познакомить с анималистическим жанром в искусстве. 2. Формировать навыки создания цельной композиции, используя знания гармонии цветовых отношений. 3.Воспитывать чувство прекрасного, эстетический вкус; коллективизм и сотворчество</vt:lpstr>
      <vt:lpstr>План занятия</vt:lpstr>
      <vt:lpstr>Что мы знаем о Мозаике?</vt:lpstr>
      <vt:lpstr>Мозаика (позднелатинская mosaica, от греческого  — муза) — изображение или узор, выполненные из цветных камней, смальты, цветных керамических плиток и т. д. -  особая отрасль живописи, преимуще­ственно монументальной и декоративной; мозаика употребляется и в прикладном искусстве.</vt:lpstr>
      <vt:lpstr>Что мы знаем о Мозаике?</vt:lpstr>
      <vt:lpstr>Что мы знаем о Мозаике?</vt:lpstr>
      <vt:lpstr>Презентация PowerPoint</vt:lpstr>
      <vt:lpstr>  Позднеримские-ранневизантийские мозаики </vt:lpstr>
      <vt:lpstr>  Анималистическая сцена. Даллас.Музей искусства, Техас, США </vt:lpstr>
      <vt:lpstr>Мозаика из Пергамского дворца,  ок.200 г.до н.э.</vt:lpstr>
      <vt:lpstr>Материал и оборудование.  Для работы понадобится бисер разных цветов,  ткань, клей ПВА, зубочистки.</vt:lpstr>
      <vt:lpstr>ПРАКТИЧЕСКАЯ РАБОТА</vt:lpstr>
      <vt:lpstr>ПРАКТИЧЕСКАЯ РАБОТА</vt:lpstr>
      <vt:lpstr>ПРАКТИЧЕСКАЯ РАБОТА</vt:lpstr>
      <vt:lpstr>ВЫСТАВКА РАБОТ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Янтарь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Янтарь</dc:creator>
  <cp:lastModifiedBy>Наталья Иноземцева</cp:lastModifiedBy>
  <cp:revision>22</cp:revision>
  <dcterms:created xsi:type="dcterms:W3CDTF">2015-10-15T13:12:00Z</dcterms:created>
  <dcterms:modified xsi:type="dcterms:W3CDTF">2020-11-09T12:11:20Z</dcterms:modified>
</cp:coreProperties>
</file>